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57" r:id="rId5"/>
    <p:sldId id="256" r:id="rId6"/>
    <p:sldId id="258" r:id="rId7"/>
    <p:sldId id="259" r:id="rId8"/>
    <p:sldId id="264" r:id="rId9"/>
    <p:sldId id="260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" y="0"/>
            <a:ext cx="9111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51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77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82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799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3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909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12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3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63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04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0248-F2F4-4D45-8FE2-40FF478E1799}" type="datetimeFigureOut">
              <a:rPr lang="sl-SI" smtClean="0"/>
              <a:t>16. 05. 2023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F074-2FF4-4F82-9AFD-BD0577E79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2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beeday.org/files/apimondia/izjava-apimondia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67544" y="1700808"/>
            <a:ext cx="792088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Slovenija je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v okviru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OZN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predlagala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, da se 20. maj razglasi za svetovni dan čebel. Po treh letih mednarodnih prizadevanj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je bil 20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decembra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2017 slovenski predlog soglasno potrjen, 20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maj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pa s tem razglašen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za svetovni dan čebel. </a:t>
            </a:r>
            <a:endParaRPr lang="sl-SI" sz="400" dirty="0" smtClean="0">
              <a:solidFill>
                <a:srgbClr val="000000"/>
              </a:solidFill>
              <a:latin typeface="Helv"/>
              <a:ea typeface="Calibri"/>
              <a:cs typeface="Helv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467544" y="1221929"/>
            <a:ext cx="7848872" cy="50405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Slovenija –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pobudnica svetovnega dne  čebel</a:t>
            </a:r>
            <a:endParaRPr lang="sl-SI" sz="24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Stran 2</a:t>
            </a:r>
            <a:endParaRPr lang="sl-SI" i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148064" y="3267066"/>
            <a:ext cx="2952328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Slovensko pobudo je podpiralo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115 držav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, med drugim ZDA, Kanada, Kitajska, Ruska federacija, Indija, Brazilija, Argentina, Avstralija ter vse države članice Evropske unije.</a:t>
            </a:r>
            <a:endParaRPr lang="sl-SI" dirty="0">
              <a:latin typeface="Helv"/>
              <a:ea typeface="Calibri"/>
              <a:cs typeface="Times New Roman"/>
            </a:endParaRPr>
          </a:p>
        </p:txBody>
      </p:sp>
      <p:pic>
        <p:nvPicPr>
          <p:cNvPr id="1027" name="Picture 3" descr="N:\INTERNO\01_SOJP\CEBELE_VSE\1_SVETOVNI DAN ČEBEL\Fototeka\Staro promo gradivo\Letak\MAJ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r="15659"/>
          <a:stretch/>
        </p:blipFill>
        <p:spPr bwMode="auto">
          <a:xfrm>
            <a:off x="539552" y="3235982"/>
            <a:ext cx="4037846" cy="22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95536" y="1815202"/>
            <a:ext cx="9865096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15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9.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2014   </a:t>
            </a:r>
            <a:r>
              <a:rPr lang="sl-SI" b="1" dirty="0" smtClean="0">
                <a:latin typeface="Times New Roman"/>
                <a:ea typeface="Calibri"/>
                <a:cs typeface="Times New Roman"/>
              </a:rPr>
              <a:t>│</a:t>
            </a:r>
            <a:r>
              <a:rPr lang="sl-SI" sz="16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Predsednik ČZS Boštjan Noč dobi idejo za svetovni dan čebel. </a:t>
            </a:r>
            <a:endParaRPr lang="sl-SI" sz="1600" dirty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26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9.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2014   </a:t>
            </a:r>
            <a:r>
              <a:rPr lang="sl-SI" sz="1600" b="1" dirty="0" smtClean="0">
                <a:latin typeface="Times New Roman"/>
                <a:ea typeface="Calibri"/>
                <a:cs typeface="Times New Roman"/>
              </a:rPr>
              <a:t>│</a:t>
            </a:r>
            <a:r>
              <a:rPr lang="sl-SI" sz="14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</a:t>
            </a: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M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inister za kmetijstvo gozdarstvo in prehrano Dejan Židan pisno podpre                              	            pobudo in se zaveže, da si bo ministrstvo prizadevalo za njeno uresničitev.</a:t>
            </a:r>
            <a:endParaRPr lang="sl-SI" sz="1600" dirty="0" smtClean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6. 10. 2014   </a:t>
            </a:r>
            <a:r>
              <a:rPr lang="sl-SI" sz="1600" b="1" dirty="0" smtClean="0">
                <a:latin typeface="Times New Roman"/>
                <a:ea typeface="Calibri"/>
                <a:cs typeface="Times New Roman"/>
              </a:rPr>
              <a:t>│</a:t>
            </a:r>
            <a:r>
              <a:rPr lang="sl-SI" sz="14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Slovenski predsednik Borut Pahor podpre idejo o svetovnem dnevu čebel.</a:t>
            </a:r>
            <a:endParaRPr lang="sl-SI" sz="1600" dirty="0" smtClean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2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4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2015   </a:t>
            </a:r>
            <a:r>
              <a:rPr lang="sl-SI" sz="1600" b="1" dirty="0" smtClean="0">
                <a:latin typeface="Times New Roman"/>
                <a:ea typeface="Calibri"/>
                <a:cs typeface="Times New Roman"/>
              </a:rPr>
              <a:t>│ </a:t>
            </a:r>
            <a:r>
              <a:rPr lang="sl-SI" sz="14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Vlada </a:t>
            </a: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Republike Slovenije podpre pobudo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ČZS.</a:t>
            </a:r>
            <a:endParaRPr lang="sl-SI" sz="1600" dirty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11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5.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2015   </a:t>
            </a:r>
            <a:r>
              <a:rPr lang="sl-SI" sz="1600" b="1" dirty="0" smtClean="0">
                <a:latin typeface="Times New Roman"/>
                <a:ea typeface="Calibri"/>
                <a:cs typeface="Times New Roman"/>
              </a:rPr>
              <a:t>│ </a:t>
            </a:r>
            <a:r>
              <a:rPr lang="sl-SI" sz="14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</a:t>
            </a: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obudo obravnava </a:t>
            </a: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Svet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EU </a:t>
            </a: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za kmetijstvo,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podpre jo več </a:t>
            </a: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kot 20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držav.  </a:t>
            </a:r>
            <a:endParaRPr lang="sl-SI" sz="1600" dirty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20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9.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2015   </a:t>
            </a:r>
            <a:r>
              <a:rPr lang="sl-SI" sz="1600" b="1" dirty="0" smtClean="0">
                <a:latin typeface="Times New Roman"/>
                <a:ea typeface="Calibri"/>
                <a:cs typeface="Times New Roman"/>
              </a:rPr>
              <a:t>│</a:t>
            </a:r>
            <a:r>
              <a:rPr lang="sl-SI" sz="14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</a:t>
            </a: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obudo </a:t>
            </a: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podpre Svetovna čebelarska zveza </a:t>
            </a:r>
            <a:r>
              <a:rPr lang="sl-SI" sz="1600" dirty="0">
                <a:latin typeface="Helv"/>
                <a:ea typeface="Calibri"/>
                <a:cs typeface="Helv"/>
                <a:hlinkClick r:id="rId2"/>
              </a:rPr>
              <a:t>Apimondia</a:t>
            </a:r>
            <a:r>
              <a:rPr lang="sl-SI" sz="1600" dirty="0">
                <a:latin typeface="Helv"/>
                <a:ea typeface="Calibri"/>
                <a:cs typeface="Helv"/>
              </a:rPr>
              <a:t>.</a:t>
            </a:r>
            <a:endParaRPr lang="sl-SI" sz="1600" dirty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 5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7.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2017   </a:t>
            </a:r>
            <a:r>
              <a:rPr lang="sl-SI" sz="1600" b="1" dirty="0" smtClean="0">
                <a:latin typeface="Times New Roman"/>
                <a:ea typeface="Calibri"/>
                <a:cs typeface="Times New Roman"/>
              </a:rPr>
              <a:t>│</a:t>
            </a:r>
            <a:r>
              <a:rPr lang="sl-SI" sz="14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Organizacija za hrano in kmetijstvo OZN sprejme odločitev, da se resolucija                          	            o razglasitvi svetovnega dne čebel predloži Generalni skupščini OZN.</a:t>
            </a:r>
            <a:endParaRPr lang="sl-SI" sz="1600" dirty="0" smtClean="0"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20. 12. 2017  </a:t>
            </a:r>
            <a:r>
              <a:rPr lang="sl-SI" b="1" dirty="0" smtClean="0">
                <a:latin typeface="Times New Roman"/>
                <a:ea typeface="Calibri"/>
                <a:cs typeface="Times New Roman"/>
              </a:rPr>
              <a:t>│</a:t>
            </a:r>
            <a:r>
              <a:rPr lang="sl-SI" sz="16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</a:t>
            </a:r>
            <a:r>
              <a:rPr lang="sl-SI" sz="16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Generalna skupščina OZN v New Yorku soglasno sprejme resolucijo,                   		             s katero 20. maj razglasi za svetovni dan čebel.</a:t>
            </a:r>
            <a:endParaRPr lang="sl-SI" sz="1600" dirty="0">
              <a:ea typeface="Calibri"/>
              <a:cs typeface="Times New Roman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6696744" cy="50405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Ključni mejniki na poti do razglasitve</a:t>
            </a:r>
            <a:endParaRPr lang="sl-SI" sz="28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Stran 3</a:t>
            </a:r>
            <a:endParaRPr lang="sl-SI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467544" y="1196752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sl-SI" sz="2800" b="1" dirty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Zakaj so čebele pomembne za človeštvo?</a:t>
            </a:r>
            <a:endParaRPr lang="sl-SI" sz="28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31840" y="1772816"/>
            <a:ext cx="5616624" cy="403244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1800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Za jutrišnjo hrano v svetu: </a:t>
            </a:r>
            <a:endParaRPr lang="sl-SI" sz="1800" dirty="0">
              <a:ea typeface="Calibri"/>
              <a:cs typeface="Times New Roman"/>
            </a:endParaRPr>
          </a:p>
          <a:p>
            <a:pPr marL="28575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vsaka </a:t>
            </a:r>
            <a:r>
              <a:rPr lang="sl-SI" sz="18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tretja žlica hrane je odvisna od opraševanja</a:t>
            </a: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;</a:t>
            </a:r>
          </a:p>
          <a:p>
            <a:pPr marL="28575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čebelji pridelki so bogat </a:t>
            </a:r>
            <a:r>
              <a:rPr lang="sl-SI" sz="18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vir nujno potrebnih hranil</a:t>
            </a: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</a:t>
            </a:r>
          </a:p>
          <a:p>
            <a:pPr marL="28575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sl-SI" sz="1300" dirty="0">
              <a:ea typeface="Calibri"/>
              <a:cs typeface="Times New Roman"/>
            </a:endParaRPr>
          </a:p>
          <a:p>
            <a:pPr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18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 </a:t>
            </a:r>
            <a:endParaRPr lang="sl-SI" sz="1100" dirty="0" smtClean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18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Za </a:t>
            </a:r>
            <a:r>
              <a:rPr lang="sl-SI" sz="1800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trajnostno kmetijstvo in delovna </a:t>
            </a:r>
            <a:r>
              <a:rPr lang="sl-SI" sz="18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mesta:</a:t>
            </a:r>
            <a:endParaRPr lang="sl-SI" sz="1800" dirty="0">
              <a:ea typeface="Calibri"/>
              <a:cs typeface="Times New Roman"/>
            </a:endParaRPr>
          </a:p>
          <a:p>
            <a:pPr marL="28575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z </a:t>
            </a:r>
            <a:r>
              <a:rPr lang="sl-SI" sz="18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opraševanjem povečujejo kmetijsko pridelavo</a:t>
            </a: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;</a:t>
            </a:r>
          </a:p>
          <a:p>
            <a:pPr marL="285750" indent="-28575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milijonom </a:t>
            </a:r>
            <a:r>
              <a:rPr lang="sl-SI" sz="18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ljudi zagotavljajo delovna mesta in so pomemben </a:t>
            </a: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vir prihodkov </a:t>
            </a:r>
            <a:r>
              <a:rPr lang="sl-SI" sz="18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kmetov</a:t>
            </a: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</a:t>
            </a:r>
          </a:p>
          <a:p>
            <a:pPr marL="285750" indent="-285750" algn="l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sl-SI" sz="13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90620" algn="l"/>
              </a:tabLst>
            </a:pPr>
            <a:r>
              <a:rPr lang="sl-SI" sz="1800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Za ohranjanje </a:t>
            </a:r>
            <a:r>
              <a:rPr lang="sl-SI" sz="18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okolja:</a:t>
            </a:r>
            <a:endParaRPr lang="sl-SI" sz="1800" dirty="0">
              <a:ea typeface="Calibri"/>
              <a:cs typeface="Times New Roman"/>
            </a:endParaRPr>
          </a:p>
          <a:p>
            <a:pPr marL="28575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90620" algn="l"/>
              </a:tabLst>
            </a:pP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pozitivno </a:t>
            </a:r>
            <a:r>
              <a:rPr lang="sl-SI" sz="18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vplivajo na celotni ekosistem in ohranjanje biotske raznovrstnosti v naravi</a:t>
            </a: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;</a:t>
            </a:r>
          </a:p>
          <a:p>
            <a:pPr marL="28575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so </a:t>
            </a:r>
            <a:r>
              <a:rPr lang="sl-SI" sz="18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dober biološki pokazatelj onesnaženosti okolja. </a:t>
            </a:r>
            <a:endParaRPr lang="sl-SI" sz="1800" dirty="0" smtClean="0">
              <a:solidFill>
                <a:srgbClr val="000000"/>
              </a:solidFill>
              <a:latin typeface="Helv"/>
              <a:ea typeface="Calibri"/>
              <a:cs typeface="Helv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l-SI" sz="1800" dirty="0"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sl-SI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Stran 4</a:t>
            </a:r>
            <a:endParaRPr lang="sl-SI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N:\INTERNO\01_SOJP\CEBELE_VSE\1_SVETOVNI DAN ČEBEL\Fototeka\Staro promo gradivo\Letak\cv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r="18702"/>
          <a:stretch/>
        </p:blipFill>
        <p:spPr bwMode="auto">
          <a:xfrm>
            <a:off x="539552" y="1882924"/>
            <a:ext cx="24610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131840" y="1916832"/>
            <a:ext cx="5308788" cy="341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Glavni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vzroki:</a:t>
            </a:r>
            <a:endParaRPr lang="sl-SI" b="1" dirty="0">
              <a:ea typeface="Calibri"/>
              <a:cs typeface="Times New Roman"/>
            </a:endParaRPr>
          </a:p>
          <a:p>
            <a:pPr marL="514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bolezni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, kot so  varoza, </a:t>
            </a:r>
            <a:r>
              <a:rPr lang="sl-SI" dirty="0" err="1">
                <a:solidFill>
                  <a:srgbClr val="000000"/>
                </a:solidFill>
                <a:latin typeface="Helv"/>
                <a:ea typeface="Calibri"/>
                <a:cs typeface="Helv"/>
              </a:rPr>
              <a:t>nosemavost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in virusne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okužbe;</a:t>
            </a:r>
          </a:p>
          <a:p>
            <a:pPr marL="514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pomanjkanje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virov hrane zaradi intenzivnega kmetijstva (monokulture, pogoste košnje travnikov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);</a:t>
            </a:r>
            <a:endParaRPr lang="sl-SI" dirty="0">
              <a:ea typeface="Calibri"/>
              <a:cs typeface="Times New Roman"/>
            </a:endParaRPr>
          </a:p>
          <a:p>
            <a:pPr marL="514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uporaba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pesticidov v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kmetijstvu;</a:t>
            </a:r>
            <a:endParaRPr lang="sl-SI" dirty="0">
              <a:ea typeface="Calibri"/>
              <a:cs typeface="Times New Roman"/>
            </a:endParaRPr>
          </a:p>
          <a:p>
            <a:pPr marL="514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novi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škodljivci, ki se zaradi globalizacije hitreje širijo po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svetu;</a:t>
            </a:r>
            <a:endParaRPr lang="sl-SI" dirty="0">
              <a:ea typeface="Calibri"/>
              <a:cs typeface="Times New Roman"/>
            </a:endParaRPr>
          </a:p>
          <a:p>
            <a:pPr marL="514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povečevanje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mest, ki krčijo življenjski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prostor;</a:t>
            </a:r>
            <a:endParaRPr lang="sl-SI" dirty="0">
              <a:ea typeface="Calibri"/>
              <a:cs typeface="Times New Roman"/>
            </a:endParaRPr>
          </a:p>
          <a:p>
            <a:pPr marL="514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podnebne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spremembe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</a:t>
            </a:r>
            <a:endParaRPr lang="sl-SI" dirty="0">
              <a:ea typeface="Calibri"/>
              <a:cs typeface="Times New Roman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Stran 5</a:t>
            </a:r>
            <a:endParaRPr lang="sl-SI" i="1" dirty="0">
              <a:solidFill>
                <a:schemeClr val="bg1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83568" y="2276872"/>
            <a:ext cx="2181192" cy="2486932"/>
            <a:chOff x="518600" y="2276873"/>
            <a:chExt cx="2181192" cy="2486932"/>
          </a:xfrm>
        </p:grpSpPr>
        <p:sp>
          <p:nvSpPr>
            <p:cNvPr id="7" name="Šestkotnik 6"/>
            <p:cNvSpPr/>
            <p:nvPr/>
          </p:nvSpPr>
          <p:spPr>
            <a:xfrm rot="16200000">
              <a:off x="357762" y="2448385"/>
              <a:ext cx="2486932" cy="2143907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PoljeZBesedilom 7"/>
            <p:cNvSpPr txBox="1"/>
            <p:nvPr/>
          </p:nvSpPr>
          <p:spPr>
            <a:xfrm>
              <a:off x="518600" y="2893189"/>
              <a:ext cx="218119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000" b="1" dirty="0">
                  <a:solidFill>
                    <a:srgbClr val="000000"/>
                  </a:solidFill>
                  <a:latin typeface="Helv"/>
                  <a:ea typeface="Calibri"/>
                  <a:cs typeface="Helv"/>
                </a:rPr>
                <a:t>V Evropi grozi izumrtje skoraj </a:t>
              </a:r>
              <a:endParaRPr lang="sl-SI" sz="20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endParaRPr>
            </a:p>
            <a:p>
              <a:pPr algn="ctr"/>
              <a:r>
                <a:rPr lang="sl-SI" sz="2000" b="1" dirty="0" smtClean="0">
                  <a:solidFill>
                    <a:srgbClr val="000000"/>
                  </a:solidFill>
                  <a:latin typeface="Helv"/>
                  <a:ea typeface="Calibri"/>
                  <a:cs typeface="Helv"/>
                </a:rPr>
                <a:t>10 </a:t>
              </a:r>
              <a:r>
                <a:rPr lang="sl-SI" sz="2000" b="1" dirty="0">
                  <a:solidFill>
                    <a:srgbClr val="000000"/>
                  </a:solidFill>
                  <a:latin typeface="Helv"/>
                  <a:ea typeface="Calibri"/>
                  <a:cs typeface="Helv"/>
                </a:rPr>
                <a:t>% </a:t>
              </a:r>
              <a:endParaRPr lang="sl-SI" sz="2000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endParaRPr>
            </a:p>
            <a:p>
              <a:pPr algn="ctr"/>
              <a:r>
                <a:rPr lang="sl-SI" sz="2000" b="1" dirty="0" smtClean="0">
                  <a:solidFill>
                    <a:srgbClr val="000000"/>
                  </a:solidFill>
                  <a:latin typeface="Helv"/>
                  <a:ea typeface="Calibri"/>
                  <a:cs typeface="Helv"/>
                </a:rPr>
                <a:t>vrst čebel!</a:t>
              </a:r>
              <a:endParaRPr lang="sl-SI" sz="2000" dirty="0" smtClean="0">
                <a:ea typeface="Calibri"/>
                <a:cs typeface="Times New Roman"/>
              </a:endParaRPr>
            </a:p>
            <a:p>
              <a:pPr algn="ctr"/>
              <a:endParaRPr lang="sl-SI" dirty="0"/>
            </a:p>
          </p:txBody>
        </p:sp>
      </p:grpSp>
      <p:sp>
        <p:nvSpPr>
          <p:cNvPr id="12" name="Naslov 1"/>
          <p:cNvSpPr txBox="1">
            <a:spLocks/>
          </p:cNvSpPr>
          <p:nvPr/>
        </p:nvSpPr>
        <p:spPr>
          <a:xfrm>
            <a:off x="467544" y="1196752"/>
            <a:ext cx="83529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sl-SI" sz="2400" b="1" dirty="0">
                <a:solidFill>
                  <a:srgbClr val="A16252"/>
                </a:solidFill>
                <a:latin typeface="Helv"/>
                <a:ea typeface="Calibri"/>
                <a:cs typeface="Helv"/>
              </a:rPr>
              <a:t/>
            </a:r>
            <a:br>
              <a:rPr lang="sl-SI" sz="2400" b="1" dirty="0">
                <a:solidFill>
                  <a:srgbClr val="A16252"/>
                </a:solidFill>
                <a:latin typeface="Helv"/>
                <a:ea typeface="Calibri"/>
                <a:cs typeface="Helv"/>
              </a:rPr>
            </a:b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Ali so čebele in drugi opraševalci res ogroženi?</a:t>
            </a:r>
            <a:r>
              <a:rPr lang="sl-SI" sz="2400" dirty="0">
                <a:ea typeface="Calibri"/>
                <a:cs typeface="Times New Roman"/>
              </a:rPr>
              <a:t/>
            </a:r>
            <a:br>
              <a:rPr lang="sl-SI" sz="2400" dirty="0">
                <a:ea typeface="Calibri"/>
                <a:cs typeface="Times New Roman"/>
              </a:rPr>
            </a:br>
            <a:endParaRPr lang="sl-SI" sz="24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5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419872" y="3934680"/>
            <a:ext cx="4968552" cy="136652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71120">
              <a:lnSpc>
                <a:spcPct val="115000"/>
              </a:lnSpc>
              <a:spcAft>
                <a:spcPts val="0"/>
              </a:spcAft>
              <a:tabLst>
                <a:tab pos="4500880" algn="l"/>
              </a:tabLst>
            </a:pPr>
            <a:r>
              <a:rPr lang="sl-SI" i="1" dirty="0" smtClean="0">
                <a:latin typeface="Helv"/>
                <a:ea typeface="Calibri"/>
                <a:cs typeface="Helv"/>
              </a:rPr>
              <a:t>20</a:t>
            </a:r>
            <a:r>
              <a:rPr lang="sl-SI" i="1" dirty="0">
                <a:latin typeface="Helv"/>
                <a:ea typeface="Calibri"/>
                <a:cs typeface="Helv"/>
              </a:rPr>
              <a:t>. maj je tudi </a:t>
            </a:r>
            <a:r>
              <a:rPr lang="sl-SI" b="1" i="1" dirty="0">
                <a:latin typeface="Helv"/>
                <a:ea typeface="Calibri"/>
                <a:cs typeface="Helv"/>
              </a:rPr>
              <a:t>rojstni dan</a:t>
            </a:r>
            <a:r>
              <a:rPr lang="sl-SI" i="1" dirty="0">
                <a:latin typeface="Helv"/>
                <a:ea typeface="Calibri"/>
                <a:cs typeface="Helv"/>
              </a:rPr>
              <a:t> </a:t>
            </a:r>
            <a:r>
              <a:rPr lang="sl-SI" b="1" i="1" dirty="0">
                <a:latin typeface="Helv"/>
                <a:ea typeface="Calibri"/>
                <a:cs typeface="Helv"/>
              </a:rPr>
              <a:t>Antona Janše</a:t>
            </a:r>
            <a:r>
              <a:rPr lang="sl-SI" i="1" dirty="0">
                <a:latin typeface="Helv"/>
                <a:ea typeface="Calibri"/>
                <a:cs typeface="Helv"/>
              </a:rPr>
              <a:t> (1734–1773), ki velja za pionirja sodobnega čebelarstva in enega največjih strokovnjakov za to področje v tistem času. </a:t>
            </a:r>
            <a:endParaRPr lang="sl-SI" i="1" dirty="0">
              <a:ea typeface="Calibri"/>
              <a:cs typeface="Times New Roman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7632848" cy="504056"/>
          </a:xfrm>
        </p:spPr>
        <p:txBody>
          <a:bodyPr>
            <a:noAutofit/>
          </a:bodyPr>
          <a:lstStyle/>
          <a:p>
            <a:pPr marL="7112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Zakaj </a:t>
            </a:r>
            <a:r>
              <a:rPr lang="sl-SI" sz="2800" b="1" dirty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je 20. maj</a:t>
            </a:r>
            <a:r>
              <a:rPr lang="sl-SI" sz="2800" b="1" baseline="30000" dirty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  </a:t>
            </a:r>
            <a:r>
              <a:rPr lang="sl-SI" sz="2800" b="1" dirty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svetovni dan čebel?</a:t>
            </a:r>
            <a:endParaRPr lang="sl-SI" sz="28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1844824"/>
            <a:ext cx="7776864" cy="176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500880" algn="l"/>
              </a:tabLst>
            </a:pPr>
            <a:r>
              <a:rPr lang="sl-SI" b="1" dirty="0">
                <a:latin typeface="Helv"/>
                <a:ea typeface="Calibri"/>
                <a:cs typeface="Helv"/>
              </a:rPr>
              <a:t>Mesec maj je mesec čebel: </a:t>
            </a:r>
            <a:endParaRPr lang="sl-SI" b="1" dirty="0">
              <a:ea typeface="Calibri"/>
              <a:cs typeface="Times New Roman"/>
            </a:endParaRPr>
          </a:p>
          <a:p>
            <a:pPr marL="41402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0880" algn="l"/>
              </a:tabLst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na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severni polobli: čas pomladi, ko so čebele najdejavnejše, 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</a:t>
            </a:r>
          </a:p>
          <a:p>
            <a:pPr marL="7112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500880" algn="l"/>
              </a:tabLst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    začnejo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rojiti in so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najštevilčnejše; </a:t>
            </a:r>
            <a:endParaRPr lang="sl-SI" dirty="0" smtClean="0">
              <a:ea typeface="Calibri"/>
              <a:cs typeface="Times New Roman"/>
            </a:endParaRPr>
          </a:p>
          <a:p>
            <a:pPr marL="356870" indent="-28575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0880" algn="l"/>
              </a:tabLst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na južni polobli: jesen, čas spravila čebeljega pridelka.</a:t>
            </a:r>
            <a:endParaRPr lang="sl-SI" dirty="0" smtClean="0">
              <a:ea typeface="Calibri"/>
              <a:cs typeface="Times New Roman"/>
            </a:endParaRPr>
          </a:p>
          <a:p>
            <a:pPr marL="71120" algn="just">
              <a:lnSpc>
                <a:spcPct val="115000"/>
              </a:lnSpc>
              <a:spcAft>
                <a:spcPts val="0"/>
              </a:spcAft>
              <a:tabLst>
                <a:tab pos="4500880" algn="l"/>
              </a:tabLst>
            </a:pPr>
            <a:r>
              <a:rPr lang="sl-SI" sz="1600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 </a:t>
            </a:r>
            <a:endParaRPr lang="sl-SI" sz="1600" dirty="0">
              <a:ea typeface="Calibri"/>
              <a:cs typeface="Times New Roman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Stran 6</a:t>
            </a:r>
            <a:endParaRPr lang="sl-SI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N:\INTERNO\01_SOJP\CEBELE_VSE\1_SVETOVNI DAN ČEBEL\Fototeka\Staro promo gradivo\Letak\jans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85304"/>
            <a:ext cx="1800200" cy="21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en povezovalnik 9"/>
          <p:cNvCxnSpPr/>
          <p:nvPr/>
        </p:nvCxnSpPr>
        <p:spPr>
          <a:xfrm>
            <a:off x="3347864" y="4036060"/>
            <a:ext cx="0" cy="115212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355976" y="1916832"/>
            <a:ext cx="45365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Slovenija se uvršča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v sam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svetovni vrh po številu čebelarjev na prebivalca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- vsak 200. prebivalec je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čebelar.</a:t>
            </a:r>
            <a:endParaRPr lang="sl-SI" dirty="0">
              <a:latin typeface="Helv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Slovenija je bila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prva država članica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EU,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ki je čebele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zakonsko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zaščitila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.</a:t>
            </a:r>
            <a:endParaRPr lang="sl-SI" dirty="0">
              <a:latin typeface="Helv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Slovenija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je leta 2011 med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prvimi državami članicami EU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na svojem ozemlju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prepovedala uporabo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nekaterih čebelam najbolj škodljivih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pesticidov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Verdana"/>
              </a:rPr>
              <a:t>.</a:t>
            </a:r>
            <a:r>
              <a:rPr lang="sl-SI" i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 </a:t>
            </a:r>
            <a:endParaRPr lang="sl-SI" dirty="0">
              <a:ea typeface="Calibri"/>
              <a:cs typeface="Times New Roman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Stran 7</a:t>
            </a:r>
            <a:endParaRPr lang="sl-SI" i="1" dirty="0">
              <a:solidFill>
                <a:schemeClr val="bg1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23528" y="1196752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120" algn="l">
              <a:lnSpc>
                <a:spcPct val="115000"/>
              </a:lnSpc>
            </a:pPr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Zakaj Slovenija?</a:t>
            </a:r>
            <a:endParaRPr lang="sl-SI" sz="28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N:\INTERNO\01_SOJP\CEBELE_VSE\1_SVETOVNI DAN ČEBEL\Fototeka\STO\12181-F000447-ales_fevzer_beekeeper_3831_orig_jpg-photo-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7"/>
          <a:stretch/>
        </p:blipFill>
        <p:spPr bwMode="auto">
          <a:xfrm>
            <a:off x="539552" y="1894062"/>
            <a:ext cx="36612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779912" y="2132856"/>
            <a:ext cx="4968552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Slovenski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čebelarji so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znani po </a:t>
            </a:r>
            <a:r>
              <a:rPr lang="sl-SI" b="1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strokovnosti, naprednih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čebelarskih tehnologijah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ter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posebnostih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, kot so pobarvane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panjske končnice, čebelnjaki in tradicionalni panji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</a:t>
            </a:r>
            <a:endParaRPr lang="sl-SI" dirty="0">
              <a:latin typeface="Helv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Čebela,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predvsem avtohtona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kranjska sivka </a:t>
            </a:r>
            <a:r>
              <a:rPr lang="sl-SI" i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(</a:t>
            </a:r>
            <a:r>
              <a:rPr lang="sl-SI" i="1" dirty="0" err="1">
                <a:solidFill>
                  <a:srgbClr val="000000"/>
                </a:solidFill>
                <a:latin typeface="Helv"/>
                <a:ea typeface="Calibri"/>
                <a:cs typeface="Helv"/>
              </a:rPr>
              <a:t>Apis</a:t>
            </a:r>
            <a:r>
              <a:rPr lang="sl-SI" i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</a:t>
            </a:r>
            <a:r>
              <a:rPr lang="sl-SI" i="1" dirty="0" err="1">
                <a:solidFill>
                  <a:srgbClr val="000000"/>
                </a:solidFill>
                <a:latin typeface="Helv"/>
                <a:ea typeface="Calibri"/>
                <a:cs typeface="Helv"/>
              </a:rPr>
              <a:t>mellifera</a:t>
            </a:r>
            <a:r>
              <a:rPr lang="sl-SI" i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 </a:t>
            </a:r>
            <a:r>
              <a:rPr lang="sl-SI" i="1" dirty="0" err="1">
                <a:solidFill>
                  <a:srgbClr val="000000"/>
                </a:solidFill>
                <a:latin typeface="Helv"/>
                <a:ea typeface="Calibri"/>
                <a:cs typeface="Helv"/>
              </a:rPr>
              <a:t>carnica</a:t>
            </a:r>
            <a:r>
              <a:rPr lang="sl-SI" i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), </a:t>
            </a:r>
            <a:r>
              <a:rPr lang="sl-SI" dirty="0" smtClean="0">
                <a:solidFill>
                  <a:srgbClr val="000000"/>
                </a:solidFill>
                <a:latin typeface="Helv"/>
                <a:ea typeface="Calibri"/>
                <a:cs typeface="Helv"/>
              </a:rPr>
              <a:t>ki je druga 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najbolj razširjena podvrsta na svetu, je del </a:t>
            </a:r>
            <a:r>
              <a:rPr lang="sl-SI" b="1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slovenske narodne identitete</a:t>
            </a:r>
            <a:r>
              <a:rPr lang="sl-SI" dirty="0">
                <a:solidFill>
                  <a:srgbClr val="000000"/>
                </a:solidFill>
                <a:latin typeface="Helv"/>
                <a:ea typeface="Calibri"/>
                <a:cs typeface="Helv"/>
              </a:rPr>
              <a:t>. </a:t>
            </a:r>
            <a:endParaRPr lang="sl-SI" dirty="0">
              <a:latin typeface="Helv"/>
              <a:ea typeface="Calibri"/>
              <a:cs typeface="Times New Roman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Stran 7</a:t>
            </a:r>
            <a:endParaRPr lang="sl-SI" i="1" dirty="0">
              <a:solidFill>
                <a:schemeClr val="bg1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23528" y="1196752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120" algn="l">
              <a:lnSpc>
                <a:spcPct val="115000"/>
              </a:lnSpc>
            </a:pPr>
            <a:r>
              <a:rPr lang="sl-SI" sz="2800" b="1" dirty="0" smtClean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Zakaj Slovenija?</a:t>
            </a:r>
            <a:endParaRPr lang="sl-SI" sz="28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6146" name="Picture 2" descr="D:\Kaja\03 SVETOVNI DAN ČEBEL\00_RAZSTAVNI PAVILIJON\VSEBINA\TITA PORENTA\FOTOGRAFIJE Z RAZSTAVE\Apis mellifera na nunki, siv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r="16843"/>
          <a:stretch/>
        </p:blipFill>
        <p:spPr bwMode="auto">
          <a:xfrm>
            <a:off x="574088" y="1844824"/>
            <a:ext cx="3061807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699792" y="1772816"/>
            <a:ext cx="61206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810" indent="-342900">
              <a:buFont typeface="+mj-lt"/>
              <a:buAutoNum type="arabicPeriod"/>
            </a:pPr>
            <a:r>
              <a:rPr lang="sl-SI" sz="1600" dirty="0" smtClean="0">
                <a:latin typeface="Helv"/>
                <a:ea typeface="Calibri"/>
                <a:cs typeface="Helv"/>
              </a:rPr>
              <a:t>Na </a:t>
            </a:r>
            <a:r>
              <a:rPr lang="sl-SI" sz="1600" dirty="0">
                <a:latin typeface="Helv"/>
                <a:ea typeface="Calibri"/>
                <a:cs typeface="Helv"/>
              </a:rPr>
              <a:t>balkonih, terasah, travnikih in vrtovih v okrasne namene sadim oziroma sejem </a:t>
            </a:r>
            <a:r>
              <a:rPr lang="sl-SI" sz="1600" b="1" dirty="0">
                <a:latin typeface="Helv"/>
                <a:ea typeface="Calibri"/>
                <a:cs typeface="Helv"/>
              </a:rPr>
              <a:t>medovite </a:t>
            </a:r>
            <a:r>
              <a:rPr lang="sl-SI" sz="1600" b="1" dirty="0" smtClean="0">
                <a:latin typeface="Helv"/>
                <a:ea typeface="Calibri"/>
                <a:cs typeface="Helv"/>
              </a:rPr>
              <a:t>rastline</a:t>
            </a:r>
            <a:r>
              <a:rPr lang="sl-SI" sz="1600" dirty="0" smtClean="0">
                <a:latin typeface="Helv"/>
                <a:ea typeface="Calibri"/>
                <a:cs typeface="Helv"/>
              </a:rPr>
              <a:t>.</a:t>
            </a:r>
          </a:p>
          <a:p>
            <a:pPr marL="384810" indent="-342900">
              <a:buFont typeface="+mj-lt"/>
              <a:buAutoNum type="arabicPeriod"/>
            </a:pPr>
            <a:endParaRPr lang="sl-SI" sz="1600" dirty="0" smtClean="0">
              <a:latin typeface="Helv"/>
              <a:ea typeface="Calibri"/>
              <a:cs typeface="Helv"/>
            </a:endParaRPr>
          </a:p>
          <a:p>
            <a:pPr marL="384810" indent="-342900">
              <a:buFont typeface="+mj-lt"/>
              <a:buAutoNum type="arabicPeriod"/>
            </a:pPr>
            <a:r>
              <a:rPr lang="sl-SI" sz="1600" dirty="0" smtClean="0">
                <a:latin typeface="Helv"/>
                <a:ea typeface="Calibri"/>
                <a:cs typeface="Helv"/>
              </a:rPr>
              <a:t>Doma </a:t>
            </a:r>
            <a:r>
              <a:rPr lang="sl-SI" sz="1600" dirty="0">
                <a:latin typeface="Helv"/>
                <a:ea typeface="Calibri"/>
                <a:cs typeface="Helv"/>
              </a:rPr>
              <a:t>na balkonu, terasi ali vrtu postavim </a:t>
            </a:r>
            <a:r>
              <a:rPr lang="sl-SI" sz="1600" b="1" dirty="0">
                <a:latin typeface="Helv"/>
                <a:ea typeface="Calibri"/>
                <a:cs typeface="Helv"/>
              </a:rPr>
              <a:t>gnezdilnico za čebele </a:t>
            </a:r>
            <a:r>
              <a:rPr lang="sl-SI" sz="1600" dirty="0">
                <a:latin typeface="Helv"/>
                <a:ea typeface="Calibri"/>
                <a:cs typeface="Helv"/>
              </a:rPr>
              <a:t>– lahko jo naredim sam ali pa jo </a:t>
            </a:r>
            <a:r>
              <a:rPr lang="sl-SI" sz="1600" dirty="0" smtClean="0">
                <a:latin typeface="Helv"/>
                <a:ea typeface="Calibri"/>
                <a:cs typeface="Helv"/>
              </a:rPr>
              <a:t>kupim.</a:t>
            </a:r>
          </a:p>
          <a:p>
            <a:pPr marL="384810" indent="-342900">
              <a:buFont typeface="+mj-lt"/>
              <a:buAutoNum type="arabicPeriod"/>
            </a:pPr>
            <a:endParaRPr lang="sl-SI" sz="1600" b="1" dirty="0" smtClean="0">
              <a:latin typeface="Helv"/>
              <a:ea typeface="Calibri"/>
              <a:cs typeface="Helv"/>
            </a:endParaRPr>
          </a:p>
          <a:p>
            <a:pPr marL="384810" indent="-342900">
              <a:buFont typeface="+mj-lt"/>
              <a:buAutoNum type="arabicPeriod"/>
            </a:pPr>
            <a:r>
              <a:rPr lang="sl-SI" sz="1600" b="1" dirty="0" smtClean="0">
                <a:latin typeface="Helv"/>
                <a:ea typeface="Calibri"/>
                <a:cs typeface="Helv"/>
              </a:rPr>
              <a:t>Izogibam </a:t>
            </a:r>
            <a:r>
              <a:rPr lang="sl-SI" sz="1600" b="1" dirty="0">
                <a:latin typeface="Helv"/>
                <a:ea typeface="Calibri"/>
                <a:cs typeface="Helv"/>
              </a:rPr>
              <a:t>se košnji v času največjega razcveta rastlin </a:t>
            </a:r>
            <a:r>
              <a:rPr lang="sl-SI" sz="1600" dirty="0">
                <a:latin typeface="Helv"/>
                <a:ea typeface="Calibri"/>
                <a:cs typeface="Helv"/>
              </a:rPr>
              <a:t>in kosim travo v večernih </a:t>
            </a:r>
            <a:r>
              <a:rPr lang="sl-SI" sz="1600" dirty="0" smtClean="0">
                <a:latin typeface="Helv"/>
                <a:ea typeface="Calibri"/>
                <a:cs typeface="Helv"/>
              </a:rPr>
              <a:t>urah.</a:t>
            </a:r>
          </a:p>
          <a:p>
            <a:pPr marL="384810" indent="-342900">
              <a:buFont typeface="+mj-lt"/>
              <a:buAutoNum type="arabicPeriod"/>
            </a:pPr>
            <a:endParaRPr lang="sl-SI" sz="1600" dirty="0">
              <a:latin typeface="Helv"/>
              <a:ea typeface="Calibri"/>
              <a:cs typeface="Helv"/>
            </a:endParaRPr>
          </a:p>
          <a:p>
            <a:pPr marL="384810" indent="-342900">
              <a:buFont typeface="+mj-lt"/>
              <a:buAutoNum type="arabicPeriod"/>
            </a:pPr>
            <a:r>
              <a:rPr lang="sl-SI" sz="1600" dirty="0" smtClean="0">
                <a:latin typeface="Helv"/>
                <a:ea typeface="Calibri"/>
                <a:cs typeface="Helv"/>
              </a:rPr>
              <a:t>Če </a:t>
            </a:r>
            <a:r>
              <a:rPr lang="sl-SI" sz="1600" dirty="0">
                <a:latin typeface="Helv"/>
                <a:ea typeface="Calibri"/>
                <a:cs typeface="Helv"/>
              </a:rPr>
              <a:t>že škropim, potem uporabljam čebelam </a:t>
            </a:r>
            <a:r>
              <a:rPr lang="sl-SI" sz="1600" b="1" dirty="0">
                <a:latin typeface="Helv"/>
                <a:ea typeface="Calibri"/>
                <a:cs typeface="Helv"/>
              </a:rPr>
              <a:t>neškodljive pesticide </a:t>
            </a:r>
            <a:r>
              <a:rPr lang="sl-SI" sz="1600" dirty="0">
                <a:latin typeface="Helv"/>
                <a:ea typeface="Calibri"/>
                <a:cs typeface="Helv"/>
              </a:rPr>
              <a:t>in škropim v brezvetrnem vremenu zgodaj zjutraj ali pozno zvečer, ko se čebele umaknejo v </a:t>
            </a:r>
            <a:r>
              <a:rPr lang="sl-SI" sz="1600" dirty="0" smtClean="0">
                <a:latin typeface="Helv"/>
                <a:ea typeface="Calibri"/>
                <a:cs typeface="Helv"/>
              </a:rPr>
              <a:t>panje.</a:t>
            </a:r>
          </a:p>
          <a:p>
            <a:pPr marL="384810" indent="-342900">
              <a:buFont typeface="+mj-lt"/>
              <a:buAutoNum type="arabicPeriod"/>
            </a:pPr>
            <a:endParaRPr lang="sl-SI" sz="1600" b="1" dirty="0">
              <a:latin typeface="Helv"/>
              <a:ea typeface="Calibri"/>
              <a:cs typeface="Helv"/>
            </a:endParaRPr>
          </a:p>
          <a:p>
            <a:pPr marL="384810" indent="-342900">
              <a:buFont typeface="+mj-lt"/>
              <a:buAutoNum type="arabicPeriod"/>
            </a:pPr>
            <a:r>
              <a:rPr lang="sl-SI" sz="1600" b="1" dirty="0" smtClean="0">
                <a:latin typeface="Helv"/>
                <a:ea typeface="Calibri"/>
                <a:cs typeface="Helv"/>
              </a:rPr>
              <a:t>Ozaveščam </a:t>
            </a:r>
            <a:r>
              <a:rPr lang="sl-SI" sz="1600" b="1" dirty="0">
                <a:latin typeface="Helv"/>
                <a:ea typeface="Calibri"/>
                <a:cs typeface="Helv"/>
              </a:rPr>
              <a:t>otroke in mladostnike </a:t>
            </a:r>
            <a:r>
              <a:rPr lang="sl-SI" sz="1600" dirty="0">
                <a:latin typeface="Helv"/>
                <a:ea typeface="Calibri"/>
                <a:cs typeface="Helv"/>
              </a:rPr>
              <a:t>o pomenu čebel ter kupujem med in druge čebelje pridelke pri </a:t>
            </a:r>
            <a:r>
              <a:rPr lang="sl-SI" sz="1600" b="1" dirty="0">
                <a:latin typeface="Helv"/>
                <a:ea typeface="Calibri"/>
                <a:cs typeface="Helv"/>
              </a:rPr>
              <a:t>lokalnem čebelarju</a:t>
            </a:r>
            <a:r>
              <a:rPr lang="sl-SI" sz="1600" dirty="0">
                <a:latin typeface="Helv"/>
                <a:ea typeface="Calibri"/>
                <a:cs typeface="Helv"/>
              </a:rPr>
              <a:t>.</a:t>
            </a:r>
            <a:endParaRPr lang="sl-SI" sz="1600" dirty="0">
              <a:ea typeface="Calibri"/>
              <a:cs typeface="Times New Roman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bg1"/>
                </a:solidFill>
              </a:rPr>
              <a:t>Stran 8</a:t>
            </a:r>
            <a:endParaRPr lang="sl-SI" i="1" dirty="0">
              <a:solidFill>
                <a:schemeClr val="bg1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23528" y="1196752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120" algn="l">
              <a:lnSpc>
                <a:spcPct val="115000"/>
              </a:lnSpc>
            </a:pPr>
            <a:r>
              <a:rPr lang="sl-SI" sz="2800" b="1" dirty="0">
                <a:solidFill>
                  <a:schemeClr val="accent3">
                    <a:lumMod val="75000"/>
                  </a:schemeClr>
                </a:solidFill>
                <a:latin typeface="Helv"/>
                <a:ea typeface="Calibri"/>
                <a:cs typeface="Helv"/>
              </a:rPr>
              <a:t>Pet stvari, ki jih lahko naredim za čebele </a:t>
            </a:r>
            <a:endParaRPr lang="sl-SI" sz="28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7170" name="Picture 2" descr="D:\Kaja\000__FOTO\ČEBELE\The Carniolan bee (Apis mellifera carnica)_ma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6" t="63" r="32646" b="-63"/>
          <a:stretch/>
        </p:blipFill>
        <p:spPr bwMode="auto">
          <a:xfrm>
            <a:off x="539552" y="1852013"/>
            <a:ext cx="1974353" cy="37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529</Words>
  <Application>Microsoft Office PowerPoint</Application>
  <PresentationFormat>Diaprojekcija na zaslonu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</vt:lpstr>
      <vt:lpstr>Times New Roman</vt:lpstr>
      <vt:lpstr>Verdana</vt:lpstr>
      <vt:lpstr>Officeova tema</vt:lpstr>
      <vt:lpstr>PowerPointova predstavitev</vt:lpstr>
      <vt:lpstr>Slovenija – pobudnica svetovnega dne  čebel</vt:lpstr>
      <vt:lpstr>Ključni mejniki na poti do razglasitve</vt:lpstr>
      <vt:lpstr>PowerPointova predstavitev</vt:lpstr>
      <vt:lpstr>PowerPointova predstavitev</vt:lpstr>
      <vt:lpstr>Zakaj je 20. maj  svetovni dan čebel?</vt:lpstr>
      <vt:lpstr>PowerPointova predstavitev</vt:lpstr>
      <vt:lpstr>PowerPointova predstavitev</vt:lpstr>
      <vt:lpstr>PowerPointova predstavitev</vt:lpstr>
    </vt:vector>
  </TitlesOfParts>
  <Company>MKO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Alenka Miklavžin</dc:creator>
  <cp:lastModifiedBy>Microsoftov račun</cp:lastModifiedBy>
  <cp:revision>35</cp:revision>
  <dcterms:created xsi:type="dcterms:W3CDTF">2018-04-17T11:48:43Z</dcterms:created>
  <dcterms:modified xsi:type="dcterms:W3CDTF">2023-05-16T21:02:44Z</dcterms:modified>
</cp:coreProperties>
</file>